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4" r:id="rId4"/>
    <p:sldId id="270" r:id="rId5"/>
    <p:sldId id="271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4" r:id="rId27"/>
    <p:sldId id="336" r:id="rId28"/>
    <p:sldId id="337" r:id="rId29"/>
    <p:sldId id="338" r:id="rId30"/>
    <p:sldId id="339" r:id="rId31"/>
    <p:sldId id="341" r:id="rId32"/>
    <p:sldId id="342" r:id="rId33"/>
    <p:sldId id="343" r:id="rId34"/>
    <p:sldId id="345" r:id="rId35"/>
    <p:sldId id="284" r:id="rId36"/>
    <p:sldId id="294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84AA-EF96-4E81-9771-451A9BBE0E88}" type="datetimeFigureOut">
              <a:rPr lang="pl-PL" smtClean="0"/>
              <a:pPr/>
              <a:t>29.04.2026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ke.gov.pl/egzamin-osmoklasisty/podstawa-programow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  <a:latin typeface="Bookman Old Style" pitchFamily="18" charset="0"/>
              </a:rPr>
              <a:t>Egzamin ósmoklasisty </a:t>
            </a:r>
            <a:br>
              <a:rPr lang="pl-PL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Bookman Old Style" pitchFamily="18" charset="0"/>
              </a:rPr>
              <a:t>11 - 13 maja 2026</a:t>
            </a:r>
            <a:endParaRPr lang="pl-PL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/>
          </a:bodyPr>
          <a:lstStyle/>
          <a:p>
            <a:r>
              <a:rPr lang="pl-PL" dirty="0" smtClean="0"/>
              <a:t>Informacje dla Rodziców i Uczniów</a:t>
            </a:r>
          </a:p>
          <a:p>
            <a:endParaRPr lang="pl-PL" dirty="0" smtClean="0"/>
          </a:p>
          <a:p>
            <a:r>
              <a:rPr lang="pl-PL" sz="1700" i="1" dirty="0" smtClean="0"/>
              <a:t>Prezentacja przygotowana na podstawie Komunikatów i Informatora CKE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400" b="1" dirty="0">
                <a:solidFill>
                  <a:srgbClr val="00B050"/>
                </a:solidFill>
              </a:rPr>
              <a:t>Inne przedmioty, które </a:t>
            </a:r>
            <a:r>
              <a:rPr lang="pl-PL" sz="3400" b="1" dirty="0" smtClean="0">
                <a:solidFill>
                  <a:srgbClr val="00B050"/>
                </a:solidFill>
              </a:rPr>
              <a:t>mogą znajdować się na stoliku w </a:t>
            </a:r>
            <a:r>
              <a:rPr lang="pl-PL" sz="3400" b="1" dirty="0">
                <a:solidFill>
                  <a:srgbClr val="00B050"/>
                </a:solidFill>
              </a:rPr>
              <a:t>s</a:t>
            </a:r>
            <a:r>
              <a:rPr lang="pl-PL" sz="3400" b="1" dirty="0" smtClean="0">
                <a:solidFill>
                  <a:srgbClr val="00B050"/>
                </a:solidFill>
              </a:rPr>
              <a:t>ali egzaminacyjnej:</a:t>
            </a:r>
            <a:endParaRPr lang="pl-PL" sz="34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757626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wizytówka</a:t>
            </a:r>
          </a:p>
          <a:p>
            <a:r>
              <a:rPr lang="pl-PL" b="1" dirty="0"/>
              <a:t>numer stolika </a:t>
            </a:r>
          </a:p>
          <a:p>
            <a:r>
              <a:rPr lang="pl-PL" b="1" dirty="0"/>
              <a:t>legitymacja</a:t>
            </a:r>
          </a:p>
          <a:p>
            <a:r>
              <a:rPr lang="pl-PL" b="1" dirty="0"/>
              <a:t>mała butelka wody (postawiona przy nodze ławki)</a:t>
            </a:r>
          </a:p>
          <a:p>
            <a:r>
              <a:rPr lang="pl-PL" dirty="0"/>
              <a:t>medykamenty (jeśli zostały przewidziane </a:t>
            </a:r>
            <a:br>
              <a:rPr lang="pl-PL" dirty="0"/>
            </a:br>
            <a:r>
              <a:rPr lang="pl-PL" dirty="0"/>
              <a:t>w dostosowaniach</a:t>
            </a:r>
            <a:r>
              <a:rPr lang="pl-PL" dirty="0" smtClean="0"/>
              <a:t>)</a:t>
            </a:r>
          </a:p>
          <a:p>
            <a:r>
              <a:rPr lang="pl-PL" dirty="0" smtClean="0"/>
              <a:t>słuchawki (tylko uczniowie mający takie dostosowanie</a:t>
            </a:r>
            <a:r>
              <a:rPr lang="pl-PL" dirty="0" smtClean="0"/>
              <a:t>)</a:t>
            </a:r>
          </a:p>
          <a:p>
            <a:r>
              <a:rPr lang="pl-PL" dirty="0" smtClean="0"/>
              <a:t>kalkulator </a:t>
            </a:r>
            <a:r>
              <a:rPr lang="pl-PL" dirty="0"/>
              <a:t>(tylko uczniowie mający takie dostosowanie).</a:t>
            </a:r>
          </a:p>
          <a:p>
            <a:pPr marL="0" indent="0">
              <a:buNone/>
            </a:pPr>
            <a:endParaRPr lang="pl-PL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Przed egzaminem…</a:t>
            </a:r>
            <a:endParaRPr lang="pl-PL" sz="3200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2800" dirty="0" smtClean="0"/>
              <a:t>Przygotowanie kilku długopisów z czarnym wkładem oraz linijki na egzamin z matematyki.</a:t>
            </a:r>
          </a:p>
          <a:p>
            <a:pPr>
              <a:buFontTx/>
              <a:buChar char="-"/>
            </a:pPr>
            <a:r>
              <a:rPr lang="pl-PL" sz="2800" dirty="0" smtClean="0"/>
              <a:t>Przygotowanie legitymacji oraz butelki wody.</a:t>
            </a:r>
            <a:endParaRPr lang="pl-PL" sz="2800" dirty="0"/>
          </a:p>
          <a:p>
            <a:pPr>
              <a:buFontTx/>
              <a:buChar char="-"/>
            </a:pPr>
            <a:r>
              <a:rPr lang="pl-PL" sz="2800" dirty="0" smtClean="0"/>
              <a:t>Sprawdzenie swojego nazwiska na liście wywieszonej na drzwiach sali egzaminacyjnej.</a:t>
            </a:r>
            <a:endParaRPr lang="pl-PL" sz="2800" dirty="0"/>
          </a:p>
          <a:p>
            <a:pPr>
              <a:buFontTx/>
              <a:buChar char="-"/>
            </a:pPr>
            <a:r>
              <a:rPr lang="pl-PL" sz="2800" dirty="0" smtClean="0"/>
              <a:t>Przygotowanie stosownego ubrania na egzamin.  </a:t>
            </a:r>
          </a:p>
          <a:p>
            <a:pPr>
              <a:buFontTx/>
              <a:buChar char="-"/>
            </a:pPr>
            <a:r>
              <a:rPr lang="pl-PL" sz="2800" dirty="0" smtClean="0"/>
              <a:t>Wyspanie się.</a:t>
            </a:r>
          </a:p>
          <a:p>
            <a:pPr>
              <a:buFontTx/>
              <a:buChar char="-"/>
            </a:pPr>
            <a:r>
              <a:rPr lang="pl-PL" sz="2800" dirty="0" smtClean="0"/>
              <a:t>Zjedzenie porządnego śniadania.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100" b="1" dirty="0">
                <a:solidFill>
                  <a:srgbClr val="00B050"/>
                </a:solidFill>
                <a:latin typeface="Bookman Old Style" pitchFamily="18" charset="0"/>
              </a:rPr>
              <a:t>3. W dniu </a:t>
            </a:r>
            <a:r>
              <a:rPr lang="pl-PL" sz="3100" b="1" dirty="0" smtClean="0">
                <a:solidFill>
                  <a:srgbClr val="00B050"/>
                </a:solidFill>
                <a:latin typeface="Bookman Old Style" pitchFamily="18" charset="0"/>
              </a:rPr>
              <a:t>egzaminu</a:t>
            </a:r>
            <a:endParaRPr lang="pl-PL" sz="4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l-PL" b="1" dirty="0">
                <a:solidFill>
                  <a:srgbClr val="FF0000"/>
                </a:solidFill>
              </a:rPr>
              <a:t>Zbiórka w szkole </a:t>
            </a:r>
            <a:r>
              <a:rPr lang="pl-PL" b="1" dirty="0" smtClean="0">
                <a:solidFill>
                  <a:srgbClr val="FF0000"/>
                </a:solidFill>
              </a:rPr>
              <a:t>odpowiednio wcześnie.</a:t>
            </a:r>
          </a:p>
          <a:p>
            <a:pPr>
              <a:buFontTx/>
              <a:buChar char="-"/>
            </a:pPr>
            <a:r>
              <a:rPr lang="pl-PL" b="1" dirty="0" smtClean="0">
                <a:solidFill>
                  <a:srgbClr val="FF0000"/>
                </a:solidFill>
              </a:rPr>
              <a:t>Oddanie wychowawcy telefonów komórkowych, </a:t>
            </a:r>
            <a:r>
              <a:rPr lang="pl-PL" b="1" dirty="0" err="1" smtClean="0">
                <a:solidFill>
                  <a:srgbClr val="FF0000"/>
                </a:solidFill>
              </a:rPr>
              <a:t>smartwatchów</a:t>
            </a:r>
            <a:r>
              <a:rPr lang="pl-PL" b="1" dirty="0" smtClean="0">
                <a:solidFill>
                  <a:srgbClr val="FF0000"/>
                </a:solidFill>
              </a:rPr>
              <a:t> i innych urządzeń cyfrowych.</a:t>
            </a:r>
            <a:endParaRPr lang="pl-PL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pl-PL" dirty="0" smtClean="0"/>
              <a:t>Wchodzenie </a:t>
            </a:r>
            <a:r>
              <a:rPr lang="pl-PL" dirty="0"/>
              <a:t>uczniów do sal egzaminacyjnych </a:t>
            </a:r>
            <a:br>
              <a:rPr lang="pl-PL" dirty="0"/>
            </a:br>
            <a:r>
              <a:rPr lang="pl-PL" b="1" dirty="0"/>
              <a:t>wg list</a:t>
            </a:r>
            <a:r>
              <a:rPr lang="pl-PL" dirty="0"/>
              <a:t>. Pamiętamy o </a:t>
            </a:r>
            <a:r>
              <a:rPr lang="pl-PL" b="1" dirty="0"/>
              <a:t>wylosowaniu </a:t>
            </a:r>
            <a:r>
              <a:rPr lang="pl-PL" b="1" dirty="0" smtClean="0"/>
              <a:t>numeru </a:t>
            </a:r>
            <a:r>
              <a:rPr lang="pl-PL" b="1" dirty="0"/>
              <a:t>stolika i </a:t>
            </a:r>
            <a:r>
              <a:rPr lang="pl-PL" b="1" dirty="0" smtClean="0"/>
              <a:t>wzięciu </a:t>
            </a:r>
            <a:r>
              <a:rPr lang="pl-PL" b="1" dirty="0"/>
              <a:t>„</a:t>
            </a:r>
            <a:r>
              <a:rPr lang="pl-PL" b="1" dirty="0" smtClean="0"/>
              <a:t>wizytówki” </a:t>
            </a:r>
            <a:r>
              <a:rPr lang="pl-PL" b="1" dirty="0"/>
              <a:t>oraz kodów kreskowych.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Na żądanie komisji uczeń powinien również okazać dokument potwierdzający tożsamość</a:t>
            </a:r>
            <a:r>
              <a:rPr lang="pl-PL" dirty="0" smtClean="0"/>
              <a:t>.</a:t>
            </a:r>
          </a:p>
          <a:p>
            <a:pPr>
              <a:buFontTx/>
              <a:buChar char="-"/>
            </a:pPr>
            <a:r>
              <a:rPr lang="pl-PL" dirty="0" smtClean="0"/>
              <a:t>Zajęcie miejsca przy wylosowanym stoliku, postawienie wody przy nodze stolika.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00B050"/>
                </a:solidFill>
                <a:latin typeface="Bookman Old Style" pitchFamily="18" charset="0"/>
              </a:rPr>
              <a:t>W dniu egzaminu – obowiązujące zasady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2" indent="-342900">
              <a:buFontTx/>
              <a:buChar char="-"/>
            </a:pPr>
            <a:r>
              <a:rPr lang="pl-PL" sz="3200" dirty="0" smtClean="0"/>
              <a:t>Upewnienie </a:t>
            </a:r>
            <a:r>
              <a:rPr lang="pl-PL" sz="3200" dirty="0"/>
              <a:t>się o tym, że wszyscy </a:t>
            </a:r>
            <a:r>
              <a:rPr lang="pl-PL" sz="3200" dirty="0" smtClean="0"/>
              <a:t>pamiętali </a:t>
            </a:r>
            <a:r>
              <a:rPr lang="pl-PL" sz="3200" dirty="0"/>
              <a:t>o </a:t>
            </a:r>
            <a:r>
              <a:rPr lang="pl-PL" sz="3200" b="1" dirty="0"/>
              <a:t>zakazie wnoszenia telefonów i </a:t>
            </a:r>
            <a:r>
              <a:rPr lang="pl-PL" sz="3200" b="1" dirty="0" err="1"/>
              <a:t>smartwatchów</a:t>
            </a:r>
            <a:r>
              <a:rPr lang="pl-PL" sz="3200" b="1" dirty="0"/>
              <a:t>.</a:t>
            </a:r>
          </a:p>
          <a:p>
            <a:pPr marL="342900" lvl="2" indent="-342900">
              <a:buFontTx/>
              <a:buChar char="-"/>
            </a:pPr>
            <a:r>
              <a:rPr lang="pl-PL" sz="3200" dirty="0"/>
              <a:t>Sprawdzamy, czy każdy uczeń posiada długopis lub pióro </a:t>
            </a:r>
            <a:r>
              <a:rPr lang="pl-PL" sz="3200" b="1" dirty="0" smtClean="0">
                <a:solidFill>
                  <a:srgbClr val="FF0000"/>
                </a:solidFill>
              </a:rPr>
              <a:t>z </a:t>
            </a:r>
            <a:r>
              <a:rPr lang="pl-PL" sz="3200" b="1" dirty="0">
                <a:solidFill>
                  <a:srgbClr val="FF0000"/>
                </a:solidFill>
              </a:rPr>
              <a:t>czarnym wkładem</a:t>
            </a:r>
            <a:r>
              <a:rPr lang="pl-PL" sz="3200" dirty="0"/>
              <a:t>. </a:t>
            </a:r>
            <a:r>
              <a:rPr lang="pl-PL" sz="3200" b="1" dirty="0"/>
              <a:t>Nie mogą to być długopisy </a:t>
            </a:r>
            <a:r>
              <a:rPr lang="pl-PL" sz="3200" b="1" dirty="0" err="1"/>
              <a:t>zmazywalne</a:t>
            </a:r>
            <a:r>
              <a:rPr lang="pl-PL" sz="3200" b="1" dirty="0"/>
              <a:t>!!!</a:t>
            </a:r>
          </a:p>
          <a:p>
            <a:pPr>
              <a:buFontTx/>
              <a:buChar char="-"/>
            </a:pPr>
            <a:r>
              <a:rPr lang="pl-PL" dirty="0" smtClean="0"/>
              <a:t>Warto wyjść do toalety przed egzaminem. </a:t>
            </a:r>
            <a:br>
              <a:rPr lang="pl-PL" dirty="0" smtClean="0"/>
            </a:br>
            <a:r>
              <a:rPr lang="pl-PL" dirty="0" smtClean="0"/>
              <a:t>Każde </a:t>
            </a:r>
            <a:r>
              <a:rPr lang="pl-PL" dirty="0"/>
              <a:t>wyjście do toalety podczas egzaminu należy zgłosić podniesieniem ręki </a:t>
            </a:r>
            <a:r>
              <a:rPr lang="pl-PL" dirty="0" smtClean="0"/>
              <a:t>i </a:t>
            </a:r>
            <a:r>
              <a:rPr lang="pl-PL" dirty="0"/>
              <a:t>poczekać </a:t>
            </a:r>
            <a:r>
              <a:rPr lang="pl-PL" b="1" dirty="0"/>
              <a:t>w milczeniu</a:t>
            </a:r>
            <a:r>
              <a:rPr lang="pl-PL" dirty="0"/>
              <a:t> na podejście nauczyciela i jego zgodę (godzina wyjścia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powrotu jest odnotowywana </a:t>
            </a:r>
            <a:r>
              <a:rPr lang="pl-PL" dirty="0" smtClean="0"/>
              <a:t>w protokole, </a:t>
            </a:r>
            <a:r>
              <a:rPr lang="pl-PL" dirty="0" smtClean="0">
                <a:solidFill>
                  <a:srgbClr val="FF0000"/>
                </a:solidFill>
              </a:rPr>
              <a:t>nie wydłuża się czasu pisania egzaminu.</a:t>
            </a:r>
            <a:endParaRPr lang="pl-PL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W dniu </a:t>
            </a: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egzaminu </a:t>
            </a:r>
            <a:b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- przypomnienie zasad c.d.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501122" cy="457203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pl-PL" dirty="0" smtClean="0"/>
              <a:t>Praca na egzaminie musi być </a:t>
            </a:r>
            <a:r>
              <a:rPr lang="pl-PL" b="1" dirty="0" smtClean="0"/>
              <a:t>samodzielna,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 innym przypadku egzamin może zostać przerwany.</a:t>
            </a:r>
          </a:p>
          <a:p>
            <a:pPr>
              <a:buFontTx/>
              <a:buChar char="-"/>
            </a:pPr>
            <a:r>
              <a:rPr lang="pl-PL" b="1" dirty="0" smtClean="0"/>
              <a:t>Nie </a:t>
            </a:r>
            <a:r>
              <a:rPr lang="pl-PL" b="1" dirty="0"/>
              <a:t>odrywamy karty odpowiedzi,</a:t>
            </a:r>
            <a:r>
              <a:rPr lang="pl-PL" dirty="0"/>
              <a:t> podczas </a:t>
            </a:r>
            <a:r>
              <a:rPr lang="pl-PL" dirty="0" smtClean="0"/>
              <a:t>kodowania oraz podczas egzaminu. </a:t>
            </a:r>
            <a:r>
              <a:rPr lang="pl-PL" b="1" dirty="0"/>
              <a:t>U</a:t>
            </a:r>
            <a:r>
              <a:rPr lang="pl-PL" b="1" dirty="0" smtClean="0"/>
              <a:t>ważamy</a:t>
            </a:r>
            <a:r>
              <a:rPr lang="pl-PL" b="1" dirty="0"/>
              <a:t>, aby się tak nie stało.</a:t>
            </a:r>
          </a:p>
          <a:p>
            <a:pPr>
              <a:buFontTx/>
              <a:buChar char="-"/>
            </a:pPr>
            <a:r>
              <a:rPr lang="pl-PL" b="1" dirty="0" smtClean="0"/>
              <a:t>Przedstawiciel uczniów z przewodniczącym ZN o godz.8.30 odbierze </a:t>
            </a:r>
            <a:r>
              <a:rPr lang="pl-PL" b="1" dirty="0"/>
              <a:t>arkusze </a:t>
            </a:r>
            <a:r>
              <a:rPr lang="pl-PL" b="1" dirty="0" smtClean="0"/>
              <a:t>egzaminacyjne z sali gimnastycznej</a:t>
            </a:r>
            <a:r>
              <a:rPr lang="pl-PL" dirty="0" smtClean="0"/>
              <a:t>.</a:t>
            </a:r>
            <a:endParaRPr lang="pl-PL" dirty="0"/>
          </a:p>
          <a:p>
            <a:pPr>
              <a:buFontTx/>
              <a:buChar char="-"/>
            </a:pPr>
            <a:r>
              <a:rPr lang="pl-PL" b="1" dirty="0" smtClean="0"/>
              <a:t>Zostaje ustalony przedstawiciel </a:t>
            </a:r>
            <a:r>
              <a:rPr lang="pl-PL" b="1" dirty="0"/>
              <a:t>uczniów</a:t>
            </a:r>
            <a:r>
              <a:rPr lang="pl-PL" dirty="0"/>
              <a:t> (np. osobę, która ostatnia będzie oddawać pracę), </a:t>
            </a:r>
            <a:r>
              <a:rPr lang="pl-PL" b="1" dirty="0"/>
              <a:t>który pozostanie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</a:t>
            </a:r>
            <a:r>
              <a:rPr lang="pl-PL" b="1" dirty="0"/>
              <a:t>ZN do czasu zamknięcia bezpiecznej koperty</a:t>
            </a:r>
            <a:r>
              <a:rPr lang="pl-PL" dirty="0"/>
              <a:t> w obecności </a:t>
            </a:r>
            <a:r>
              <a:rPr lang="pl-PL" dirty="0" smtClean="0"/>
              <a:t>przewodniczącego </a:t>
            </a:r>
            <a:r>
              <a:rPr lang="pl-PL" dirty="0"/>
              <a:t>ZE.</a:t>
            </a:r>
          </a:p>
          <a:p>
            <a:pPr>
              <a:buFontTx/>
              <a:buChar char="-"/>
            </a:pPr>
            <a:r>
              <a:rPr lang="pl-PL" dirty="0" smtClean="0"/>
              <a:t>Ustalana jest zasada </a:t>
            </a:r>
            <a:r>
              <a:rPr lang="pl-PL" dirty="0"/>
              <a:t>oddawania prac (np. kolejność).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W dniu egzaminu </a:t>
            </a:r>
            <a:b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- przypomnienie zasad c.d.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O godzinie 9.00 rozdawane są prace egzaminacyjne.</a:t>
            </a:r>
          </a:p>
          <a:p>
            <a:pPr>
              <a:buFontTx/>
              <a:buChar char="-"/>
            </a:pPr>
            <a:r>
              <a:rPr lang="pl-PL" dirty="0" smtClean="0"/>
              <a:t>Bardzo ważne jest, aby sprawdzić kompletność wszystkich stron arkusza oraz karty odpowiedzi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a także obejrzenie go </a:t>
            </a:r>
            <a:r>
              <a:rPr lang="pl-PL" dirty="0"/>
              <a:t>pod względem </a:t>
            </a:r>
            <a:r>
              <a:rPr lang="pl-PL" b="1" dirty="0"/>
              <a:t>czytelności wydruku przed kodowaniem</a:t>
            </a:r>
            <a:r>
              <a:rPr lang="pl-PL" dirty="0"/>
              <a:t>, bo tylko wtedy można wymienić arkusz.</a:t>
            </a:r>
          </a:p>
          <a:p>
            <a:pPr>
              <a:buFontTx/>
              <a:buChar char="-"/>
            </a:pPr>
            <a:r>
              <a:rPr lang="pl-PL" dirty="0"/>
              <a:t>Przypominamy o kompletnym zakazie rozmów, głośno zadawanych pytań, w tym pytań o treści </a:t>
            </a:r>
            <a:r>
              <a:rPr lang="pl-PL" dirty="0" smtClean="0"/>
              <a:t>niezrozumiałych </a:t>
            </a:r>
            <a:r>
              <a:rPr lang="pl-PL" dirty="0"/>
              <a:t>zadań. </a:t>
            </a:r>
          </a:p>
          <a:p>
            <a:pPr>
              <a:buFontTx/>
              <a:buChar char="-"/>
            </a:pPr>
            <a:r>
              <a:rPr lang="pl-PL" dirty="0"/>
              <a:t>Członkowie ZN mogą tylko udzielać odpowiedzi na pytania dotyczące kodowania i instrukcji dla zdającego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W dniu egzaminu </a:t>
            </a:r>
            <a:b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- przypomnienie zasad c.d.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485778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l-PL" dirty="0" smtClean="0"/>
              <a:t>Na 10 minut przed końcem egzaminu przewodniczący przypomina o konieczności przeniesienia odpowiedzi na kartę odpowiedzi </a:t>
            </a:r>
            <a:r>
              <a:rPr lang="pl-PL" dirty="0" smtClean="0">
                <a:solidFill>
                  <a:srgbClr val="FF0000"/>
                </a:solidFill>
              </a:rPr>
              <a:t>(nie ma dodatkowego czasu na przenoszenie odpowiedzi na kartę odpowiedzi).</a:t>
            </a:r>
          </a:p>
          <a:p>
            <a:pPr>
              <a:buFontTx/>
              <a:buChar char="-"/>
            </a:pPr>
            <a:r>
              <a:rPr lang="pl-PL" dirty="0" smtClean="0"/>
              <a:t>Po upływie czasu przeznaczonego na pisanie egzaminu przewodniczący ZN prosi o odłożenie prac na stolikach i prace </a:t>
            </a:r>
            <a:r>
              <a:rPr lang="pl-PL" dirty="0" err="1" smtClean="0"/>
              <a:t>sa</a:t>
            </a:r>
            <a:r>
              <a:rPr lang="pl-PL" dirty="0" smtClean="0"/>
              <a:t> zbierane według wcześniej ustalonej kolejności.</a:t>
            </a:r>
          </a:p>
          <a:p>
            <a:pPr>
              <a:buFontTx/>
              <a:buChar char="-"/>
            </a:pPr>
            <a:r>
              <a:rPr lang="pl-PL" dirty="0" smtClean="0"/>
              <a:t>Uczniom </a:t>
            </a:r>
            <a:r>
              <a:rPr lang="pl-PL" dirty="0"/>
              <a:t>o </a:t>
            </a:r>
            <a:r>
              <a:rPr lang="pl-PL" b="1" dirty="0"/>
              <a:t>prawie do wcześniejszego zakończenia </a:t>
            </a:r>
            <a:r>
              <a:rPr lang="pl-PL" b="1" dirty="0" smtClean="0"/>
              <a:t>pracy (nie później niż na 10 minut przed końcem egzaminu)</a:t>
            </a:r>
            <a:r>
              <a:rPr lang="pl-PL" dirty="0" smtClean="0"/>
              <a:t>, </a:t>
            </a:r>
            <a:r>
              <a:rPr lang="pl-PL" dirty="0"/>
              <a:t>co należy zgłosić przez podniesienie ręki. </a:t>
            </a:r>
            <a:r>
              <a:rPr lang="pl-PL" dirty="0" smtClean="0"/>
              <a:t>Po </a:t>
            </a:r>
            <a:r>
              <a:rPr lang="pl-PL" dirty="0"/>
              <a:t>opuszczeniu sali nie można już </a:t>
            </a:r>
            <a:r>
              <a:rPr lang="pl-PL" dirty="0" smtClean="0"/>
              <a:t>wrócić.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00B050"/>
                </a:solidFill>
                <a:latin typeface="Bookman Old Style" pitchFamily="18" charset="0"/>
              </a:rPr>
              <a:t>4. Egzamin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78645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l-PL" sz="2600" dirty="0"/>
              <a:t>O godzinie </a:t>
            </a:r>
            <a:r>
              <a:rPr lang="pl-PL" sz="2600" b="1" dirty="0"/>
              <a:t>9.00</a:t>
            </a:r>
            <a:r>
              <a:rPr lang="pl-PL" sz="2600" dirty="0"/>
              <a:t> członkowie ZN </a:t>
            </a:r>
            <a:r>
              <a:rPr lang="pl-PL" sz="2600" b="1" dirty="0"/>
              <a:t>rozdają arkusze egzaminacyjne.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rgbClr val="FF0000"/>
                </a:solidFill>
              </a:rPr>
              <a:t>Po rozdaniu arkuszy egzaminacyjnych </a:t>
            </a:r>
            <a:r>
              <a:rPr lang="pl-PL" sz="2600" dirty="0" smtClean="0">
                <a:solidFill>
                  <a:srgbClr val="FF0000"/>
                </a:solidFill>
              </a:rPr>
              <a:t>i zakodowaniu, spóźnieni </a:t>
            </a:r>
            <a:r>
              <a:rPr lang="pl-PL" sz="2600" dirty="0">
                <a:solidFill>
                  <a:srgbClr val="FF0000"/>
                </a:solidFill>
              </a:rPr>
              <a:t>uczniowie nie zostają wpuszczeni do sali egzaminacyjnej. </a:t>
            </a:r>
            <a:r>
              <a:rPr lang="pl-PL" sz="2600" b="1" u="sng" dirty="0" smtClean="0">
                <a:solidFill>
                  <a:srgbClr val="FF0000"/>
                </a:solidFill>
              </a:rPr>
              <a:t>Nie </a:t>
            </a:r>
            <a:r>
              <a:rPr lang="pl-PL" sz="2600" b="1" u="sng" dirty="0">
                <a:solidFill>
                  <a:srgbClr val="FF0000"/>
                </a:solidFill>
              </a:rPr>
              <a:t>wydłuża się czasu pracy z arkuszem.</a:t>
            </a:r>
          </a:p>
          <a:p>
            <a:pPr marL="514350" indent="-514350">
              <a:buAutoNum type="arabicPeriod"/>
            </a:pPr>
            <a:r>
              <a:rPr lang="pl-PL" sz="2600" dirty="0"/>
              <a:t>Przewodniczący ZN informuje uczniów o konieczności zapoznania się z instrukcjami zawartymi na 1 i 2 stronie arkusza</a:t>
            </a:r>
            <a:r>
              <a:rPr lang="pl-PL" sz="2600" dirty="0" smtClean="0"/>
              <a:t>.</a:t>
            </a:r>
          </a:p>
          <a:p>
            <a:pPr marL="514350" indent="-514350">
              <a:buAutoNum type="arabicPeriod"/>
            </a:pPr>
            <a:r>
              <a:rPr lang="pl-PL" sz="2600" b="1" dirty="0" smtClean="0">
                <a:solidFill>
                  <a:srgbClr val="FF0000"/>
                </a:solidFill>
              </a:rPr>
              <a:t>Na egzaminie z matematyki przypomina o konieczności rozwiązywania zadań otwartych w zeszycie zadań otwartych.</a:t>
            </a:r>
          </a:p>
          <a:p>
            <a:pPr marL="514350" indent="-514350">
              <a:buAutoNum type="arabicPeriod"/>
            </a:pPr>
            <a:r>
              <a:rPr lang="pl-PL" sz="2600" dirty="0" smtClean="0"/>
              <a:t>ZN odpowiada </a:t>
            </a:r>
            <a:r>
              <a:rPr lang="pl-PL" sz="2600" dirty="0"/>
              <a:t>na ewentualne </a:t>
            </a:r>
            <a:r>
              <a:rPr lang="pl-PL" sz="2600" dirty="0" smtClean="0"/>
              <a:t>wątpliwości dotyczące instrukcji.</a:t>
            </a:r>
          </a:p>
          <a:p>
            <a:pPr marL="514350" indent="-514350">
              <a:buNone/>
            </a:pPr>
            <a:endParaRPr lang="pl-PL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Egzamin c.d.</a:t>
            </a:r>
            <a:endParaRPr lang="pl-PL" sz="32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4. Uczniowie sprawdzają czytelność i kompletność otrzymanego arkusza.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	</a:t>
            </a:r>
            <a:r>
              <a:rPr lang="pl-PL" b="1" dirty="0" smtClean="0">
                <a:solidFill>
                  <a:srgbClr val="00B050"/>
                </a:solidFill>
              </a:rPr>
              <a:t>- j. polski, j. angielski: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 arkusz egz. + karta odpowiedzi</a:t>
            </a:r>
          </a:p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rgbClr val="00B050"/>
                </a:solidFill>
              </a:rPr>
              <a:t>- matematyka:</a:t>
            </a:r>
          </a:p>
          <a:p>
            <a:pPr>
              <a:buNone/>
            </a:pPr>
            <a:r>
              <a:rPr lang="pl-PL" b="1" dirty="0" smtClean="0"/>
              <a:t>	arkusz egz.+ karta rozwiązań zadań otwartych + karta odpowiedzi (arkusz egz. oraz karta zadań otwartych mają osobna numerację).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	W przypadku wybrakowanego arkusza informacja jest natychmiast zgłaszana przewodniczącemu ZE przez nauczyciela dyżurującego.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Egzamin </a:t>
            </a: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– kodowanie </a:t>
            </a:r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– uczeń/ZN</a:t>
            </a: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endParaRPr lang="pl-PL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/>
              <a:t>4. Kodowanie</a:t>
            </a:r>
            <a:r>
              <a:rPr lang="pl-PL" dirty="0"/>
              <a:t> polega na uzupełnieniu przez ucznia/członków komisji (w przypadku uczniów zwolnionych z kodowania)</a:t>
            </a:r>
            <a:br>
              <a:rPr lang="pl-PL" dirty="0"/>
            </a:br>
            <a:r>
              <a:rPr lang="pl-PL" b="1" u="sng" dirty="0">
                <a:solidFill>
                  <a:srgbClr val="FF0000"/>
                </a:solidFill>
              </a:rPr>
              <a:t>na pierwszej stronie</a:t>
            </a:r>
            <a:r>
              <a:rPr lang="pl-PL" dirty="0"/>
              <a:t>: kodu ucznia, PESELU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przyklejenie kodu kreskowego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67" y="4005064"/>
            <a:ext cx="7885540" cy="22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00B050"/>
                </a:solidFill>
                <a:latin typeface="Bookman Old Style" pitchFamily="18" charset="0"/>
              </a:rPr>
              <a:t>1. Kilka istotnych faktów: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48039"/>
            <a:ext cx="5581674" cy="55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Egzamin – </a:t>
            </a: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kodowanie </a:t>
            </a:r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– uczeń/ZN</a:t>
            </a:r>
            <a:r>
              <a:rPr lang="pl-PL" sz="36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6087620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…oraz </a:t>
            </a:r>
            <a:r>
              <a:rPr lang="pl-PL" b="1" u="sng" dirty="0">
                <a:solidFill>
                  <a:srgbClr val="FF0000"/>
                </a:solidFill>
              </a:rPr>
              <a:t>na karcie odpowiedzi</a:t>
            </a:r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UWAGA: nie przyklejamy naklejki 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z </a:t>
            </a:r>
            <a:r>
              <a:rPr lang="pl-PL" b="1" dirty="0">
                <a:solidFill>
                  <a:srgbClr val="FF0000"/>
                </a:solidFill>
              </a:rPr>
              <a:t>nazwiskiem!</a:t>
            </a: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212976"/>
            <a:ext cx="4896544" cy="29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12" y="1417638"/>
            <a:ext cx="2277075" cy="500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Egzamin – kodowanie </a:t>
            </a: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– uczeń/ZN</a:t>
            </a:r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 c.d.</a:t>
            </a:r>
            <a:endParaRPr lang="pl-PL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62551"/>
            <a:ext cx="5786478" cy="57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Egzamin – kodowanie </a:t>
            </a: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– uczeń/ZN</a:t>
            </a:r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 c.d.</a:t>
            </a:r>
            <a:endParaRPr lang="pl-PL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94076"/>
            <a:ext cx="5929354" cy="57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Egzamin – kodowanie </a:t>
            </a: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– uczeń/ZN </a:t>
            </a:r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c.d.</a:t>
            </a:r>
            <a:endParaRPr lang="pl-PL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92078"/>
            <a:ext cx="7500990" cy="58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285852" y="471488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Kodowanie wykonuje się na nieparzystych stronach zeszytów zadań otwartych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Egzamin – kodowanie </a:t>
            </a: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– uczeń/ZN </a:t>
            </a:r>
            <a:r>
              <a:rPr lang="pl-PL" sz="3200" b="1" dirty="0" smtClean="0">
                <a:solidFill>
                  <a:srgbClr val="00B050"/>
                </a:solidFill>
                <a:latin typeface="Bookman Old Style" pitchFamily="18" charset="0"/>
              </a:rPr>
              <a:t>c.d.</a:t>
            </a:r>
            <a:endParaRPr lang="pl-PL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8749" y="1196752"/>
            <a:ext cx="7014454" cy="552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619672" y="4653136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Kodowanie wykonuje się na nieparzystych stronach zeszytów zadań otwartych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51542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Egzamin – kodowanie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Błędy kodowania:</a:t>
            </a:r>
          </a:p>
          <a:p>
            <a:pPr>
              <a:buFontTx/>
              <a:buChar char="-"/>
            </a:pPr>
            <a:r>
              <a:rPr lang="pl-PL" dirty="0" smtClean="0"/>
              <a:t>Jeżeli uczeń </a:t>
            </a:r>
            <a:r>
              <a:rPr lang="pl-PL" b="1" dirty="0"/>
              <a:t>pomyli się w PESELU lub KODZIE ucznia</a:t>
            </a:r>
            <a:r>
              <a:rPr lang="pl-PL" dirty="0"/>
              <a:t> – należy </a:t>
            </a:r>
            <a:r>
              <a:rPr lang="pl-PL" dirty="0" smtClean="0"/>
              <a:t>zgłosić ten fakt ZN i w obecności członka komisji </a:t>
            </a:r>
            <a:r>
              <a:rPr lang="pl-PL" b="1" dirty="0" smtClean="0"/>
              <a:t>przekreślić </a:t>
            </a:r>
            <a:r>
              <a:rPr lang="pl-PL" b="1" dirty="0"/>
              <a:t>błędny wpis i poniżej napisać poprawny </a:t>
            </a:r>
            <a:r>
              <a:rPr lang="pl-PL" dirty="0" smtClean="0"/>
              <a:t>(zaistniała sytuacja jest odnotowywana w </a:t>
            </a:r>
            <a:r>
              <a:rPr lang="pl-PL" dirty="0"/>
              <a:t>protokole </a:t>
            </a:r>
            <a:r>
              <a:rPr lang="pl-PL" dirty="0" smtClean="0"/>
              <a:t>przebiegu egzaminu.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F7CB2-D381-481E-A009-62046B3F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Egzamin – kodowanie odpowiedzi </a:t>
            </a:r>
            <a:br>
              <a:rPr lang="pl-PL" sz="3600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pl-PL" sz="36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i poprawianie błędów.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B2A7840-3787-4D99-98BB-AE41E0838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7638"/>
            <a:ext cx="7212006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CF0E0B-3A94-43AB-B903-043A33D9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Egzamin – poprawianie błędów</a:t>
            </a:r>
            <a:endParaRPr lang="pl-PL" sz="36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42C35CE-5722-4E98-8A8A-7ADD5BA3F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8166219" cy="33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Egzamin – poprawianie błędów</a:t>
            </a:r>
            <a:endParaRPr lang="pl-PL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58180" cy="24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42910" y="364331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Osoby zaznaczające odpowiedzi w arkuszu: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71942"/>
            <a:ext cx="75342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  <a:latin typeface="Bookman Old Style" pitchFamily="18" charset="0"/>
              </a:rPr>
              <a:t>Kilka istotnych faktów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7576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3600" dirty="0" smtClean="0"/>
              <a:t>Od 2025 roku arkusze egzaminacyjne sprawdzają poziom opanowania wiadomości i umiejętności przewidzianych </a:t>
            </a:r>
            <a:r>
              <a:rPr lang="pl-PL" sz="3600" b="1" dirty="0" smtClean="0"/>
              <a:t>podstawą programową kształcenia ogólnego.</a:t>
            </a:r>
          </a:p>
          <a:p>
            <a:pPr>
              <a:buNone/>
            </a:pPr>
            <a:endParaRPr lang="pl-PL" sz="3600" b="1" dirty="0" smtClean="0"/>
          </a:p>
          <a:p>
            <a:pPr>
              <a:buNone/>
            </a:pPr>
            <a:r>
              <a:rPr lang="pl-PL" sz="3600" b="1" dirty="0" smtClean="0"/>
              <a:t>Podstawa programowa:</a:t>
            </a:r>
          </a:p>
          <a:p>
            <a:pPr>
              <a:buNone/>
            </a:pPr>
            <a:r>
              <a:rPr lang="pl-PL" sz="2600" dirty="0" smtClean="0">
                <a:hlinkClick r:id="rId2"/>
              </a:rPr>
              <a:t>https://cke.gov.pl/egzamin-osmoklasisty/podstawa-programowa</a:t>
            </a:r>
            <a:endParaRPr lang="pl-PL" sz="2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00B050"/>
                </a:solidFill>
                <a:latin typeface="Bookman Old Style" pitchFamily="18" charset="0"/>
              </a:rPr>
              <a:t>Egzamin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/>
              <a:t>5.</a:t>
            </a:r>
            <a:r>
              <a:rPr lang="pl-PL" dirty="0"/>
              <a:t> Przed rozpoczęciem egzaminu </a:t>
            </a:r>
            <a:r>
              <a:rPr lang="pl-PL" b="1" dirty="0"/>
              <a:t>ZN sprawdza poprawność kodowania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poprawność zamieszczenia naklejek</a:t>
            </a:r>
            <a:r>
              <a:rPr lang="pl-PL" b="1" dirty="0" smtClean="0"/>
              <a:t>.</a:t>
            </a:r>
          </a:p>
          <a:p>
            <a:pPr>
              <a:buNone/>
            </a:pPr>
            <a:endParaRPr lang="pl-PL" sz="1300" b="1" dirty="0" smtClean="0"/>
          </a:p>
          <a:p>
            <a:pPr>
              <a:buNone/>
            </a:pPr>
            <a:r>
              <a:rPr lang="pl-PL" b="1" dirty="0" smtClean="0"/>
              <a:t>6</a:t>
            </a:r>
            <a:r>
              <a:rPr lang="pl-PL" dirty="0" smtClean="0"/>
              <a:t>. W salach w których przyznane jest dostosowanie o odczytywaniu </a:t>
            </a:r>
            <a:r>
              <a:rPr lang="pl-PL" b="1" dirty="0" smtClean="0"/>
              <a:t>tekstów mających </a:t>
            </a:r>
            <a:r>
              <a:rPr lang="pl-PL" b="1" dirty="0"/>
              <a:t>250 lub więcej wyrazów,</a:t>
            </a:r>
            <a:r>
              <a:rPr lang="pl-PL" dirty="0"/>
              <a:t> stanowiących podstawę zadań egzaminu ósmoklasisty </a:t>
            </a:r>
            <a:r>
              <a:rPr lang="pl-PL" b="1" u="sng" dirty="0"/>
              <a:t>z języka </a:t>
            </a:r>
            <a:r>
              <a:rPr lang="pl-PL" b="1" u="sng" dirty="0" smtClean="0"/>
              <a:t>polskiego, </a:t>
            </a:r>
            <a:r>
              <a:rPr lang="pl-PL" dirty="0" smtClean="0"/>
              <a:t>członek ZN </a:t>
            </a:r>
            <a:r>
              <a:rPr lang="pl-PL" b="1" dirty="0"/>
              <a:t>przed przystąpieniem do </a:t>
            </a:r>
            <a:r>
              <a:rPr lang="pl-PL" b="1" dirty="0" smtClean="0"/>
              <a:t>pracy,</a:t>
            </a:r>
            <a:r>
              <a:rPr lang="pl-PL" dirty="0" smtClean="0"/>
              <a:t> </a:t>
            </a:r>
            <a:r>
              <a:rPr lang="pl-PL" dirty="0"/>
              <a:t>z arkusza rezerwowego </a:t>
            </a:r>
            <a:r>
              <a:rPr lang="pl-PL" b="1" dirty="0"/>
              <a:t>czyta jeden raz głośno, </a:t>
            </a:r>
            <a:r>
              <a:rPr lang="pl-PL" b="1" dirty="0" smtClean="0"/>
              <a:t>wszystkie takie teksty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	Czas czytania tekstów nie wlicza się do czasu trwania egzaminu.</a:t>
            </a:r>
            <a:endParaRPr lang="pl-PL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 smtClean="0"/>
              <a:t>7.</a:t>
            </a:r>
            <a:r>
              <a:rPr lang="pl-PL" dirty="0" smtClean="0"/>
              <a:t> </a:t>
            </a:r>
            <a:r>
              <a:rPr lang="pl-PL" dirty="0"/>
              <a:t>Po czynnościach organizacyjnych </a:t>
            </a:r>
            <a:r>
              <a:rPr lang="pl-PL" dirty="0" smtClean="0"/>
              <a:t>przewodniczący </a:t>
            </a:r>
            <a:r>
              <a:rPr lang="pl-PL" b="1" dirty="0"/>
              <a:t>ZN zapisuje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na </a:t>
            </a:r>
            <a:r>
              <a:rPr lang="pl-PL" b="1" dirty="0"/>
              <a:t>tablicy faktyczny czas rozpoczęcia </a:t>
            </a:r>
            <a:r>
              <a:rPr lang="pl-PL" b="1" dirty="0" smtClean="0"/>
              <a:t>i </a:t>
            </a:r>
            <a:r>
              <a:rPr lang="pl-PL" b="1" dirty="0"/>
              <a:t>zakończenia pracy </a:t>
            </a:r>
            <a:r>
              <a:rPr lang="pl-PL" b="1" dirty="0" smtClean="0"/>
              <a:t>z </a:t>
            </a:r>
            <a:r>
              <a:rPr lang="pl-PL" b="1" dirty="0"/>
              <a:t>zestawem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sz="1500" dirty="0"/>
          </a:p>
          <a:p>
            <a:pPr>
              <a:buNone/>
            </a:pPr>
            <a:r>
              <a:rPr lang="pl-PL" b="1" dirty="0"/>
              <a:t>8</a:t>
            </a:r>
            <a:r>
              <a:rPr lang="pl-PL" b="1" dirty="0" smtClean="0"/>
              <a:t>.</a:t>
            </a:r>
            <a:r>
              <a:rPr lang="pl-PL" dirty="0" smtClean="0"/>
              <a:t> </a:t>
            </a:r>
            <a:r>
              <a:rPr lang="pl-PL" dirty="0"/>
              <a:t>Uczniowie rozpoczynają pracę z zestawem egzaminacyjnym.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Uwaga</a:t>
            </a:r>
            <a:r>
              <a:rPr lang="pl-PL" b="1" dirty="0"/>
              <a:t>: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b="1" dirty="0">
                <a:solidFill>
                  <a:srgbClr val="FF0000"/>
                </a:solidFill>
              </a:rPr>
              <a:t>Karta odpowiedzi i arkusz stanowią integralną część zestawu egzaminacyjnego – nie odrywamy karty odpowiedzi!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Egzamin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/>
              <a:t>8</a:t>
            </a:r>
            <a:r>
              <a:rPr lang="pl-PL" b="1" dirty="0" smtClean="0"/>
              <a:t>*</a:t>
            </a:r>
            <a:r>
              <a:rPr lang="pl-PL" dirty="0" smtClean="0"/>
              <a:t>. </a:t>
            </a:r>
            <a:r>
              <a:rPr lang="pl-PL" dirty="0"/>
              <a:t>W przypadku </a:t>
            </a:r>
            <a:r>
              <a:rPr lang="pl-PL" b="1" dirty="0"/>
              <a:t>egzaminu z języka obcego</a:t>
            </a:r>
            <a:r>
              <a:rPr lang="pl-PL" dirty="0"/>
              <a:t> bezpośrednio po zapisaniu godziny rozpoczęcia i zakończenia egzaminu, </a:t>
            </a:r>
            <a:r>
              <a:rPr lang="pl-PL" b="1" dirty="0"/>
              <a:t>następuje odtworzenie płyty </a:t>
            </a:r>
            <a:r>
              <a:rPr lang="pl-PL" b="1" dirty="0" smtClean="0"/>
              <a:t>CD/pliku MP3</a:t>
            </a:r>
            <a:r>
              <a:rPr lang="pl-PL" dirty="0" smtClean="0"/>
              <a:t>, </a:t>
            </a:r>
            <a:r>
              <a:rPr lang="pl-PL" dirty="0"/>
              <a:t>na której oprócz tekstów w języku obcym, nagrane są instrukcje w języku </a:t>
            </a:r>
            <a:r>
              <a:rPr lang="pl-PL" dirty="0" smtClean="0"/>
              <a:t>polskim, </a:t>
            </a:r>
            <a:r>
              <a:rPr lang="pl-PL" dirty="0"/>
              <a:t>dotyczące rozwiązywania zadań, przerwy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zapoznanie się z treścią zadań oraz przerwy przeznaczone na rozwiązanie poszczególnych zadań.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Egzamin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300" dirty="0" smtClean="0"/>
              <a:t>9. </a:t>
            </a:r>
            <a:r>
              <a:rPr lang="pl-PL" sz="3300" dirty="0"/>
              <a:t>Jeśli uczeń ukończył pracę przed wyznaczonym </a:t>
            </a:r>
            <a:r>
              <a:rPr lang="pl-PL" sz="3300" dirty="0" smtClean="0"/>
              <a:t>czasem</a:t>
            </a:r>
            <a:br>
              <a:rPr lang="pl-PL" sz="3300" dirty="0" smtClean="0"/>
            </a:br>
            <a:r>
              <a:rPr lang="pl-PL" sz="3300" dirty="0" smtClean="0"/>
              <a:t>i </a:t>
            </a:r>
            <a:r>
              <a:rPr lang="pl-PL" sz="3300" dirty="0"/>
              <a:t>zgłasza chęć oddania jej wcześniej niż na 10 minut przed końcem czasu, to przed odebraniem arkusza członek </a:t>
            </a:r>
            <a:r>
              <a:rPr lang="pl-PL" sz="3300" b="1" dirty="0"/>
              <a:t>ZN sprawdza, czy uczeń zaznaczył odpowiedzi na karcie </a:t>
            </a:r>
            <a:r>
              <a:rPr lang="pl-PL" sz="3300" b="1" dirty="0" smtClean="0"/>
              <a:t>odpowiedzi/karcie rozwiązań zadań otwartych</a:t>
            </a:r>
            <a:r>
              <a:rPr lang="pl-PL" sz="3300" dirty="0" smtClean="0"/>
              <a:t>, </a:t>
            </a:r>
            <a:r>
              <a:rPr lang="pl-PL" sz="3300" dirty="0"/>
              <a:t>jeśli nie – poleca uczniowi to zrobić.</a:t>
            </a:r>
          </a:p>
          <a:p>
            <a:pPr>
              <a:buNone/>
            </a:pPr>
            <a:r>
              <a:rPr lang="pl-PL" sz="3300" dirty="0" smtClean="0"/>
              <a:t>10. </a:t>
            </a:r>
            <a:r>
              <a:rPr lang="pl-PL" sz="3300" b="1" dirty="0"/>
              <a:t>Na 10 minut przed końcem</a:t>
            </a:r>
            <a:r>
              <a:rPr lang="pl-PL" sz="3300" dirty="0"/>
              <a:t> czasu przeznaczonego na pracę </a:t>
            </a:r>
            <a:r>
              <a:rPr lang="pl-PL" sz="3300" dirty="0" smtClean="0"/>
              <a:t>z </a:t>
            </a:r>
            <a:r>
              <a:rPr lang="pl-PL" sz="3300" dirty="0"/>
              <a:t>arkuszem przew. </a:t>
            </a:r>
            <a:r>
              <a:rPr lang="pl-PL" sz="3300" b="1" dirty="0"/>
              <a:t>ZN przypomina zdającym </a:t>
            </a:r>
            <a:r>
              <a:rPr lang="pl-PL" sz="3300" b="1" dirty="0" smtClean="0"/>
              <a:t/>
            </a:r>
            <a:br>
              <a:rPr lang="pl-PL" sz="3300" b="1" dirty="0" smtClean="0"/>
            </a:br>
            <a:r>
              <a:rPr lang="pl-PL" sz="3300" b="1" dirty="0" smtClean="0"/>
              <a:t>o </a:t>
            </a:r>
            <a:r>
              <a:rPr lang="pl-PL" sz="3300" b="1" dirty="0"/>
              <a:t>konieczności przenoszenia odpowiedzi na kartę odpowiedzi</a:t>
            </a:r>
            <a:r>
              <a:rPr lang="pl-PL" sz="3300" dirty="0"/>
              <a:t>.</a:t>
            </a:r>
          </a:p>
          <a:p>
            <a:pPr>
              <a:buNone/>
            </a:pPr>
            <a:r>
              <a:rPr lang="pl-PL" sz="3300" dirty="0" smtClean="0"/>
              <a:t>11. </a:t>
            </a:r>
            <a:r>
              <a:rPr lang="pl-PL" sz="3300" dirty="0"/>
              <a:t>Po upływie czasy, przew. ZN informuje zdających </a:t>
            </a:r>
            <a:r>
              <a:rPr lang="pl-PL" sz="3300" dirty="0" smtClean="0"/>
              <a:t/>
            </a:r>
            <a:br>
              <a:rPr lang="pl-PL" sz="3300" dirty="0" smtClean="0"/>
            </a:br>
            <a:r>
              <a:rPr lang="pl-PL" sz="3300" dirty="0" smtClean="0"/>
              <a:t>o </a:t>
            </a:r>
            <a:r>
              <a:rPr lang="pl-PL" sz="3300" dirty="0"/>
              <a:t>zakończeniu pracy</a:t>
            </a:r>
            <a:r>
              <a:rPr lang="pl-PL" sz="3300" dirty="0" smtClean="0"/>
              <a:t>. </a:t>
            </a:r>
            <a:br>
              <a:rPr lang="pl-PL" sz="3300" dirty="0" smtClean="0"/>
            </a:br>
            <a:r>
              <a:rPr lang="pl-PL" sz="3300" dirty="0" smtClean="0"/>
              <a:t>Uczniowie zamykają arkusze i kładą je na brzegu stolika.</a:t>
            </a:r>
            <a:endParaRPr lang="pl-PL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Egzamin c.d.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71612"/>
            <a:ext cx="8229600" cy="47377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/>
              <a:t>12. </a:t>
            </a:r>
            <a:r>
              <a:rPr lang="pl-PL" sz="2800" dirty="0"/>
              <a:t>Po zakończeniu egzaminu i odebraniu arkuszy zdającym, </a:t>
            </a:r>
            <a:r>
              <a:rPr lang="pl-PL" sz="2800" dirty="0" smtClean="0"/>
              <a:t>przewodniczący ZN </a:t>
            </a:r>
            <a:r>
              <a:rPr lang="pl-PL" sz="2800" dirty="0"/>
              <a:t>zezwala uczniom na opuszczenie sali, </a:t>
            </a:r>
            <a:r>
              <a:rPr lang="pl-PL" sz="2800" dirty="0">
                <a:solidFill>
                  <a:srgbClr val="FF0000"/>
                </a:solidFill>
              </a:rPr>
              <a:t>zostawiając jednego reprezentanta do momentu spakowania prac do bezpiecznych </a:t>
            </a:r>
            <a:r>
              <a:rPr lang="pl-PL" sz="2800" dirty="0" smtClean="0">
                <a:solidFill>
                  <a:srgbClr val="FF0000"/>
                </a:solidFill>
              </a:rPr>
              <a:t>kopert </a:t>
            </a:r>
            <a:r>
              <a:rPr lang="pl-PL" sz="2800" u="sng" dirty="0" smtClean="0">
                <a:solidFill>
                  <a:srgbClr val="FF0000"/>
                </a:solidFill>
              </a:rPr>
              <a:t>w obecności PZE. </a:t>
            </a:r>
          </a:p>
          <a:p>
            <a:pPr>
              <a:buNone/>
            </a:pPr>
            <a:r>
              <a:rPr lang="pl-PL" sz="2800" dirty="0" smtClean="0"/>
              <a:t>13. Odbieramy telefony od wychowawcy.</a:t>
            </a:r>
          </a:p>
          <a:p>
            <a:pPr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52149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rgbClr val="00B050"/>
                </a:solidFill>
                <a:latin typeface="Bookman Old Style" pitchFamily="18" charset="0"/>
              </a:rPr>
              <a:t>8. Wyniki egzaminu i zaświadczenia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525694" cy="389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2" y="4286256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Login i hasło </a:t>
            </a:r>
            <a:r>
              <a:rPr lang="pl-PL" sz="2800" dirty="0"/>
              <a:t>uczniowie otrzymają w szkole (np. wraz ze świadectwami ukończenia szkoły).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929190" y="150017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C0099"/>
                </a:solidFill>
              </a:rPr>
              <a:t>od godz.8.30</a:t>
            </a:r>
            <a:endParaRPr lang="pl-PL" sz="2800" b="1" dirty="0">
              <a:solidFill>
                <a:srgbClr val="CC009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428868"/>
            <a:ext cx="475432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34" y="1357298"/>
            <a:ext cx="3786214" cy="21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Adres strony, na której można znaleźć szczegółowe informacje dotyczące egzaminu ósmoklasisty oraz źródło powyższych informacji: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8405"/>
            <a:ext cx="8229600" cy="416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264741" cy="39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8912" y="1643050"/>
            <a:ext cx="6515088" cy="30432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sz="8000" b="1" dirty="0" smtClean="0">
                <a:solidFill>
                  <a:srgbClr val="00B050"/>
                </a:solidFill>
                <a:latin typeface="Bookman Old Style" pitchFamily="18" charset="0"/>
              </a:rPr>
              <a:t>Owocnych przygotowań </a:t>
            </a:r>
            <a:br>
              <a:rPr lang="pl-PL" sz="80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pl-PL" sz="8000" b="1" dirty="0" smtClean="0">
                <a:solidFill>
                  <a:srgbClr val="00B050"/>
                </a:solidFill>
                <a:latin typeface="Bookman Old Style" pitchFamily="18" charset="0"/>
              </a:rPr>
              <a:t>do </a:t>
            </a:r>
          </a:p>
          <a:p>
            <a:pPr algn="ctr">
              <a:buNone/>
            </a:pPr>
            <a:r>
              <a:rPr lang="pl-PL" sz="8000" b="1" dirty="0" smtClean="0">
                <a:solidFill>
                  <a:srgbClr val="00B050"/>
                </a:solidFill>
                <a:latin typeface="Bookman Old Style" pitchFamily="18" charset="0"/>
              </a:rPr>
              <a:t>egzaminu!</a:t>
            </a:r>
            <a:endParaRPr lang="pl-PL" sz="8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B050"/>
                </a:solidFill>
                <a:latin typeface="Bookman Old Style" pitchFamily="18" charset="0"/>
              </a:rPr>
              <a:t>Kilka istotnych faktów c.d.</a:t>
            </a:r>
            <a:endParaRPr lang="pl-PL" sz="4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1538" y="550070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W wersji standardowej…</a:t>
            </a:r>
            <a:endParaRPr lang="pl-PL" sz="40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4009"/>
            <a:ext cx="8229600" cy="431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/>
              <a:t>…lub w wersji wydłużonej,  stosownie do dostosowań</a:t>
            </a:r>
            <a:endParaRPr lang="pl-PL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4009"/>
            <a:ext cx="8229600" cy="431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 smtClean="0"/>
              <a:t>…lub w przypadku cudzoziemców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4009"/>
            <a:ext cx="8229600" cy="431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29600" cy="373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b="1" dirty="0">
                <a:solidFill>
                  <a:srgbClr val="00B050"/>
                </a:solidFill>
                <a:latin typeface="Bookman Old Style" pitchFamily="18" charset="0"/>
              </a:rPr>
              <a:t>Materiały podczas egzaminu: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643306" y="4929198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UWAGA: Karta odpowiedzi jest integralna częścią arkusza egzaminacyjnego – ani członkowie zespołu nadzorującego (ZN), ani uczniowie jej </a:t>
            </a:r>
            <a:r>
              <a:rPr lang="pl-PL" b="1" u="sng" dirty="0">
                <a:solidFill>
                  <a:srgbClr val="FF0000"/>
                </a:solidFill>
              </a:rPr>
              <a:t>nie odrywają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Autofit/>
          </a:bodyPr>
          <a:lstStyle/>
          <a:p>
            <a:r>
              <a:rPr lang="pl-PL" sz="3800" b="1" dirty="0" smtClean="0">
                <a:solidFill>
                  <a:srgbClr val="00B050"/>
                </a:solidFill>
                <a:latin typeface="Bookman Old Style" pitchFamily="18" charset="0"/>
              </a:rPr>
              <a:t>Materiały podczas egzaminu c.d.:</a:t>
            </a:r>
            <a:endParaRPr lang="pl-PL" sz="3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63053"/>
            <a:ext cx="8121635" cy="539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Materiały pomocnicze i przybory: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Długopisy lub pióra z czarnym </a:t>
            </a:r>
            <a:r>
              <a:rPr lang="pl-PL" b="1" dirty="0" smtClean="0"/>
              <a:t>wkładem - </a:t>
            </a:r>
            <a:r>
              <a:rPr lang="pl-PL" b="1" dirty="0" smtClean="0">
                <a:solidFill>
                  <a:srgbClr val="FF0000"/>
                </a:solidFill>
              </a:rPr>
              <a:t>niezmazywalne</a:t>
            </a:r>
            <a:endParaRPr lang="pl-PL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sz="800" b="1" dirty="0" smtClean="0"/>
          </a:p>
          <a:p>
            <a:pPr>
              <a:buNone/>
            </a:pPr>
            <a:r>
              <a:rPr lang="pl-PL" b="1" dirty="0" smtClean="0"/>
              <a:t>Słowniki</a:t>
            </a:r>
            <a:r>
              <a:rPr lang="pl-PL" dirty="0" smtClean="0"/>
              <a:t> </a:t>
            </a:r>
            <a:endParaRPr lang="pl-PL" dirty="0"/>
          </a:p>
          <a:p>
            <a:pPr>
              <a:buFontTx/>
              <a:buChar char="-"/>
            </a:pPr>
            <a:r>
              <a:rPr lang="pl-PL" b="1" dirty="0"/>
              <a:t>cudzoziemcy</a:t>
            </a:r>
            <a:r>
              <a:rPr lang="pl-PL" dirty="0"/>
              <a:t> (język polski, </a:t>
            </a:r>
            <a:r>
              <a:rPr lang="pl-PL" dirty="0" smtClean="0"/>
              <a:t>matematyka)</a:t>
            </a:r>
            <a:endParaRPr lang="pl-PL" dirty="0"/>
          </a:p>
          <a:p>
            <a:pPr>
              <a:buNone/>
            </a:pPr>
            <a:endParaRPr lang="pl-PL" sz="800" b="1" dirty="0" smtClean="0"/>
          </a:p>
          <a:p>
            <a:pPr>
              <a:buNone/>
            </a:pPr>
            <a:r>
              <a:rPr lang="pl-PL" b="1" dirty="0" smtClean="0"/>
              <a:t>Linijka</a:t>
            </a:r>
            <a:r>
              <a:rPr lang="pl-PL" dirty="0" smtClean="0"/>
              <a:t> </a:t>
            </a:r>
            <a:r>
              <a:rPr lang="pl-PL" dirty="0"/>
              <a:t>(matematyka</a:t>
            </a:r>
            <a:r>
              <a:rPr lang="pl-PL" dirty="0" smtClean="0"/>
              <a:t>)</a:t>
            </a:r>
          </a:p>
          <a:p>
            <a:pPr>
              <a:buNone/>
            </a:pPr>
            <a:endParaRPr lang="pl-PL" sz="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Kalkulator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70C0"/>
                </a:solidFill>
              </a:rPr>
              <a:t>(matematyka) – tylko uczniowie mający takie dostosowanie.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784</Words>
  <Application>Microsoft Office PowerPoint</Application>
  <PresentationFormat>Pokaz na ekranie (4:3)</PresentationFormat>
  <Paragraphs>125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Bookman Old Style</vt:lpstr>
      <vt:lpstr>Calibri</vt:lpstr>
      <vt:lpstr>Motyw pakietu Office</vt:lpstr>
      <vt:lpstr>Egzamin ósmoklasisty  11 - 13 maja 2026</vt:lpstr>
      <vt:lpstr>1. Kilka istotnych faktów:</vt:lpstr>
      <vt:lpstr>Kilka istotnych faktów c.d.</vt:lpstr>
      <vt:lpstr>Kilka istotnych faktów c.d.</vt:lpstr>
      <vt:lpstr>…lub w wersji wydłużonej,  stosownie do dostosowań</vt:lpstr>
      <vt:lpstr>…lub w przypadku cudzoziemców</vt:lpstr>
      <vt:lpstr>Materiały podczas egzaminu:</vt:lpstr>
      <vt:lpstr>Materiały podczas egzaminu c.d.:</vt:lpstr>
      <vt:lpstr>Materiały pomocnicze i przybory:</vt:lpstr>
      <vt:lpstr>Inne przedmioty, które mogą znajdować się na stoliku w sali egzaminacyjnej:</vt:lpstr>
      <vt:lpstr>Przed egzaminem…</vt:lpstr>
      <vt:lpstr>3. W dniu egzaminu</vt:lpstr>
      <vt:lpstr>W dniu egzaminu – obowiązujące zasady</vt:lpstr>
      <vt:lpstr>W dniu egzaminu  - przypomnienie zasad c.d.</vt:lpstr>
      <vt:lpstr>W dniu egzaminu  - przypomnienie zasad c.d.</vt:lpstr>
      <vt:lpstr>W dniu egzaminu  - przypomnienie zasad c.d.</vt:lpstr>
      <vt:lpstr>4. Egzamin</vt:lpstr>
      <vt:lpstr>Egzamin c.d.</vt:lpstr>
      <vt:lpstr>Egzamin – kodowanie – uczeń/ZN.</vt:lpstr>
      <vt:lpstr>Egzamin – kodowanie – uczeń/ZN c.d.</vt:lpstr>
      <vt:lpstr>Egzamin – kodowanie – uczeń/ZN c.d.</vt:lpstr>
      <vt:lpstr>Egzamin – kodowanie – uczeń/ZN c.d.</vt:lpstr>
      <vt:lpstr>Egzamin – kodowanie – uczeń/ZN c.d.</vt:lpstr>
      <vt:lpstr>Egzamin – kodowanie – uczeń/ZN c.d.</vt:lpstr>
      <vt:lpstr>Prezentacja programu PowerPoint</vt:lpstr>
      <vt:lpstr>Egzamin – kodowanie c.d.</vt:lpstr>
      <vt:lpstr>Egzamin – kodowanie odpowiedzi  i poprawianie błędów.</vt:lpstr>
      <vt:lpstr>Egzamin – poprawianie błędów</vt:lpstr>
      <vt:lpstr>Egzamin – poprawianie błędów</vt:lpstr>
      <vt:lpstr>Egzamin c.d.</vt:lpstr>
      <vt:lpstr>Egzamin c.d.</vt:lpstr>
      <vt:lpstr>Egzamin c.d.</vt:lpstr>
      <vt:lpstr>Egzamin c.d.</vt:lpstr>
      <vt:lpstr>8. Wyniki egzaminu i zaświadczenia</vt:lpstr>
      <vt:lpstr>Adres strony, na której można znaleźć szczegółowe informacje dotyczące egzaminu ósmoklasisty oraz źródło powyższych informacji: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 2022/2023</dc:title>
  <dc:creator>Użytkownik systemu Windows</dc:creator>
  <cp:lastModifiedBy>Walczuk Beata</cp:lastModifiedBy>
  <cp:revision>58</cp:revision>
  <dcterms:created xsi:type="dcterms:W3CDTF">2023-05-14T10:52:48Z</dcterms:created>
  <dcterms:modified xsi:type="dcterms:W3CDTF">2026-04-29T08:40:08Z</dcterms:modified>
</cp:coreProperties>
</file>